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Architects Daughter"/>
      <p:regular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Proxima Nova"/>
      <p:regular r:id="rId71"/>
      <p:bold r:id="rId72"/>
      <p:italic r:id="rId73"/>
      <p:boldItalic r:id="rId74"/>
    </p:embeddedFont>
    <p:embeddedFont>
      <p:font typeface="Nothing You Could Do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C42B83-5CF3-40B4-B742-41AD1B30D129}">
  <a:tblStyle styleId="{B0C42B83-5CF3-40B4-B742-41AD1B30D1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6.xml"/><Relationship Id="rId75" Type="http://schemas.openxmlformats.org/officeDocument/2006/relationships/font" Target="fonts/NothingYouCouldDo-regular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rchitectsDaughter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/>
        </p:nvSpPr>
        <p:spPr>
          <a:xfrm>
            <a:off x="6591000" y="2062350"/>
            <a:ext cx="2553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One hot Encoding</a:t>
            </a:r>
            <a:endParaRPr b="0" i="0" sz="24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25" y="836925"/>
            <a:ext cx="5551426" cy="3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0" i="0" sz="1200" u="none" cap="none" strike="noStrike">
              <a:solidFill>
                <a:srgbClr val="000000"/>
              </a:solidFill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745850" y="1821025"/>
            <a:ext cx="110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25" name="Google Shape;125;p22"/>
          <p:cNvCxnSpPr>
            <a:stCxn id="124" idx="0"/>
            <a:endCxn id="123" idx="1"/>
          </p:cNvCxnSpPr>
          <p:nvPr/>
        </p:nvCxnSpPr>
        <p:spPr>
          <a:xfrm flipH="1" rot="10800000">
            <a:off x="1298000" y="1492225"/>
            <a:ext cx="1753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0" i="0" sz="1200" u="none" cap="none" strike="noStrike">
              <a:solidFill>
                <a:srgbClr val="000000"/>
              </a:solidFill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745850" y="1821025"/>
            <a:ext cx="11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32" name="Google Shape;132;p23"/>
          <p:cNvCxnSpPr>
            <a:stCxn id="131" idx="0"/>
            <a:endCxn id="130" idx="1"/>
          </p:cNvCxnSpPr>
          <p:nvPr/>
        </p:nvCxnSpPr>
        <p:spPr>
          <a:xfrm flipH="1" rot="10800000">
            <a:off x="1298000" y="1492225"/>
            <a:ext cx="1753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33" name="Google Shape;133;p23"/>
          <p:cNvGraphicFramePr/>
          <p:nvPr/>
        </p:nvGraphicFramePr>
        <p:xfrm>
          <a:off x="3660175" y="25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3"/>
          <p:cNvSpPr txBox="1"/>
          <p:nvPr/>
        </p:nvSpPr>
        <p:spPr>
          <a:xfrm>
            <a:off x="2891725" y="2526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King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3660175" y="29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6092125" y="2907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Queen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891725" y="3288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Child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38" name="Google Shape;138;p23"/>
          <p:cNvGraphicFramePr/>
          <p:nvPr/>
        </p:nvGraphicFramePr>
        <p:xfrm>
          <a:off x="3660175" y="32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" name="Google Shape;139;p23"/>
          <p:cNvSpPr txBox="1"/>
          <p:nvPr/>
        </p:nvSpPr>
        <p:spPr>
          <a:xfrm>
            <a:off x="1773300" y="3003300"/>
            <a:ext cx="110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vector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944094" y="1601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</a:t>
            </a:r>
            <a:r>
              <a:rPr b="1" i="0" lang="en" sz="30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3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1611150" y="314210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we use </a:t>
            </a:r>
            <a:r>
              <a:rPr b="0" i="0" lang="en" sz="2400" u="none" cap="none" strike="noStrike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TF-IDF</a:t>
            </a: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or </a:t>
            </a:r>
            <a:r>
              <a:rPr b="0" i="0" lang="en" sz="2400" u="none" cap="none" strike="noStrike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</a:t>
            </a: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vector to solve this equation?</a:t>
            </a:r>
            <a:r>
              <a:rPr b="0" i="0" lang="en" sz="24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4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944094" y="1670238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Woman</a:t>
            </a:r>
            <a:endParaRPr b="0" i="0" sz="3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879150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140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664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0359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5"/>
          <p:cNvCxnSpPr>
            <a:endCxn id="151" idx="0"/>
          </p:cNvCxnSpPr>
          <p:nvPr/>
        </p:nvCxnSpPr>
        <p:spPr>
          <a:xfrm flipH="1">
            <a:off x="2194000" y="2067438"/>
            <a:ext cx="2955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25"/>
          <p:cNvCxnSpPr>
            <a:endCxn id="152" idx="0"/>
          </p:cNvCxnSpPr>
          <p:nvPr/>
        </p:nvCxnSpPr>
        <p:spPr>
          <a:xfrm flipH="1">
            <a:off x="3455175" y="2086638"/>
            <a:ext cx="7080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25"/>
          <p:cNvCxnSpPr>
            <a:endCxn id="153" idx="0"/>
          </p:cNvCxnSpPr>
          <p:nvPr/>
        </p:nvCxnSpPr>
        <p:spPr>
          <a:xfrm>
            <a:off x="4862475" y="2047938"/>
            <a:ext cx="1167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25"/>
          <p:cNvCxnSpPr>
            <a:endCxn id="154" idx="0"/>
          </p:cNvCxnSpPr>
          <p:nvPr/>
        </p:nvCxnSpPr>
        <p:spPr>
          <a:xfrm>
            <a:off x="6334875" y="2077038"/>
            <a:ext cx="159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25"/>
          <p:cNvSpPr/>
          <p:nvPr/>
        </p:nvSpPr>
        <p:spPr>
          <a:xfrm>
            <a:off x="3816450" y="3032363"/>
            <a:ext cx="1511100" cy="427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920 = 920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881094" y="14013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Which is similar to ‘cat’</a:t>
            </a:r>
            <a:endParaRPr b="0" i="0" sz="3000" u="none" cap="none" strike="noStrike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2715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Plane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500" y="2055013"/>
            <a:ext cx="1895350" cy="12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3000" y="2053038"/>
            <a:ext cx="1895400" cy="126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2481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Bed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4500" y="2017149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767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Dog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6000" y="2017150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6977100" y="32384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Boy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Discovering Semantic relationship using</a:t>
            </a: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0" i="0" sz="2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1611150" y="3648725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does </a:t>
            </a: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 </a:t>
            </a: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do?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8138" y="386050"/>
            <a:ext cx="3267725" cy="32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5675" y="1021575"/>
            <a:ext cx="2638425" cy="273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511650" y="624575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5001975" y="624575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8712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97747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296500" y="1538975"/>
            <a:ext cx="4855500" cy="47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She, Radhika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296500" y="1164875"/>
            <a:ext cx="4551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704075" y="253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1189925"/>
                <a:gridCol w="600000"/>
                <a:gridCol w="650100"/>
                <a:gridCol w="654325"/>
                <a:gridCol w="773575"/>
                <a:gridCol w="945025"/>
                <a:gridCol w="675600"/>
                <a:gridCol w="791725"/>
                <a:gridCol w="594375"/>
                <a:gridCol w="8611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944106" y="43712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Vector</a:t>
            </a:r>
            <a:endParaRPr b="1" i="0" sz="24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does Word2Vec works?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3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2" name="Google Shape;212;p33"/>
          <p:cNvSpPr txBox="1"/>
          <p:nvPr/>
        </p:nvSpPr>
        <p:spPr>
          <a:xfrm>
            <a:off x="1668925" y="3172950"/>
            <a:ext cx="592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Given a word, what are the nearby word(s)</a:t>
            </a:r>
            <a:endParaRPr b="0" i="0" sz="14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34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34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34"/>
          <p:cNvCxnSpPr>
            <a:stCxn id="219" idx="2"/>
            <a:endCxn id="218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35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6" name="Google Shape;226;p35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5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5"/>
          <p:cNvCxnSpPr>
            <a:stCxn id="229" idx="2"/>
            <a:endCxn id="226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35"/>
          <p:cNvCxnSpPr>
            <a:stCxn id="229" idx="2"/>
            <a:endCxn id="228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36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6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38" name="Google Shape;238;p36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p36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 (Sun,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468175" y="368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1" name="Google Shape;241;p36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6"/>
          <p:cNvCxnSpPr>
            <a:stCxn id="242" idx="2"/>
            <a:endCxn id="237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36"/>
          <p:cNvCxnSpPr>
            <a:stCxn id="242" idx="2"/>
          </p:cNvCxnSpPr>
          <p:nvPr/>
        </p:nvCxnSpPr>
        <p:spPr>
          <a:xfrm flipH="1">
            <a:off x="7749088" y="2142061"/>
            <a:ext cx="437700" cy="16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6"/>
          <p:cNvCxnSpPr>
            <a:stCxn id="242" idx="2"/>
            <a:endCxn id="239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2450700" y="917375"/>
            <a:ext cx="4242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Find probability of a word being ‘nearby word’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251" name="Google Shape;251;p37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p37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3" name="Google Shape;253;p37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7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5" name="Google Shape;255;p37"/>
          <p:cNvGraphicFramePr/>
          <p:nvPr/>
        </p:nvGraphicFramePr>
        <p:xfrm>
          <a:off x="468175" y="368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6" name="Google Shape;256;p37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37"/>
          <p:cNvCxnSpPr>
            <a:stCxn id="257" idx="2"/>
            <a:endCxn id="252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37"/>
          <p:cNvCxnSpPr>
            <a:stCxn id="257" idx="2"/>
          </p:cNvCxnSpPr>
          <p:nvPr/>
        </p:nvCxnSpPr>
        <p:spPr>
          <a:xfrm flipH="1">
            <a:off x="7749088" y="2142061"/>
            <a:ext cx="437700" cy="16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37"/>
          <p:cNvCxnSpPr>
            <a:stCxn id="257" idx="2"/>
            <a:endCxn id="254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What is considered near?</a:t>
            </a:r>
            <a:endParaRPr b="0" i="0" sz="1400" u="none" cap="none" strike="noStrike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1" name="Google Shape;271;p39"/>
          <p:cNvGraphicFramePr/>
          <p:nvPr/>
        </p:nvGraphicFramePr>
        <p:xfrm>
          <a:off x="1901775" y="16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2" name="Google Shape;272;p39"/>
          <p:cNvSpPr txBox="1"/>
          <p:nvPr/>
        </p:nvSpPr>
        <p:spPr>
          <a:xfrm>
            <a:off x="349322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(rise, in) (the, in)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9" name="Google Shape;279;p40"/>
          <p:cNvGraphicFramePr/>
          <p:nvPr/>
        </p:nvGraphicFramePr>
        <p:xfrm>
          <a:off x="1901775" y="16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40"/>
          <p:cNvSpPr txBox="1"/>
          <p:nvPr/>
        </p:nvSpPr>
        <p:spPr>
          <a:xfrm>
            <a:off x="330567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(in, rises) (in, the)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3305675" y="36690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(rises, in) (</a:t>
            </a: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Sun, </a:t>
            </a: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in) (the, in) (east, in)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1358675" y="36690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2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Word2Vec Embeddings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2 ways to get it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511650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001975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8712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747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296500" y="1297134"/>
            <a:ext cx="4855500" cy="382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She, Radhika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296500" y="993244"/>
            <a:ext cx="4551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1479588" y="18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794325"/>
                <a:gridCol w="11737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Google Shape;78;p15"/>
          <p:cNvSpPr txBox="1"/>
          <p:nvPr/>
        </p:nvSpPr>
        <p:spPr>
          <a:xfrm>
            <a:off x="4719550" y="2986325"/>
            <a:ext cx="276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Assign index for each word in Vocabulary</a:t>
            </a:r>
            <a:endParaRPr b="0" i="0" sz="1400" u="none" cap="none" strike="noStrike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5967475" y="2552350"/>
            <a:ext cx="245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5" name="Google Shape;305;p42"/>
          <p:cNvCxnSpPr>
            <a:stCxn id="304" idx="3"/>
            <a:endCxn id="294" idx="1"/>
          </p:cNvCxnSpPr>
          <p:nvPr/>
        </p:nvCxnSpPr>
        <p:spPr>
          <a:xfrm flipH="1" rot="10800000">
            <a:off x="4725825" y="2750375"/>
            <a:ext cx="12417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42"/>
          <p:cNvCxnSpPr>
            <a:stCxn id="296" idx="3"/>
            <a:endCxn id="304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42"/>
          <p:cNvCxnSpPr>
            <a:stCxn id="298" idx="3"/>
            <a:endCxn id="304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p42"/>
          <p:cNvCxnSpPr>
            <a:stCxn id="300" idx="3"/>
            <a:endCxn id="304" idx="1"/>
          </p:cNvCxnSpPr>
          <p:nvPr/>
        </p:nvCxnSpPr>
        <p:spPr>
          <a:xfrm flipH="1" rot="10800000">
            <a:off x="2284600" y="2767450"/>
            <a:ext cx="8664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" name="Google Shape;309;p42"/>
          <p:cNvCxnSpPr>
            <a:stCxn id="302" idx="3"/>
            <a:endCxn id="304" idx="1"/>
          </p:cNvCxnSpPr>
          <p:nvPr/>
        </p:nvCxnSpPr>
        <p:spPr>
          <a:xfrm flipH="1" rot="10800000">
            <a:off x="2284600" y="2767450"/>
            <a:ext cx="8664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5967475" y="2552350"/>
            <a:ext cx="2226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rises    (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6" name="Google Shape;326;p43"/>
          <p:cNvCxnSpPr>
            <a:stCxn id="325" idx="3"/>
            <a:endCxn id="315" idx="1"/>
          </p:cNvCxnSpPr>
          <p:nvPr/>
        </p:nvCxnSpPr>
        <p:spPr>
          <a:xfrm flipH="1" rot="10800000">
            <a:off x="4725825" y="2750375"/>
            <a:ext cx="12417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7" name="Google Shape;327;p43"/>
          <p:cNvCxnSpPr>
            <a:stCxn id="317" idx="3"/>
            <a:endCxn id="325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43"/>
          <p:cNvCxnSpPr>
            <a:stCxn id="319" idx="3"/>
            <a:endCxn id="325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43"/>
          <p:cNvCxnSpPr>
            <a:stCxn id="321" idx="3"/>
            <a:endCxn id="325" idx="1"/>
          </p:cNvCxnSpPr>
          <p:nvPr/>
        </p:nvCxnSpPr>
        <p:spPr>
          <a:xfrm flipH="1" rot="10800000">
            <a:off x="2284600" y="2767450"/>
            <a:ext cx="8664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43"/>
          <p:cNvCxnSpPr>
            <a:stCxn id="323" idx="3"/>
            <a:endCxn id="325" idx="1"/>
          </p:cNvCxnSpPr>
          <p:nvPr/>
        </p:nvCxnSpPr>
        <p:spPr>
          <a:xfrm flipH="1" rot="10800000">
            <a:off x="2284600" y="2767450"/>
            <a:ext cx="8664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Target word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9" name="Google Shape;349;p44"/>
          <p:cNvCxnSpPr>
            <a:stCxn id="347" idx="3"/>
            <a:endCxn id="346" idx="1"/>
          </p:cNvCxnSpPr>
          <p:nvPr/>
        </p:nvCxnSpPr>
        <p:spPr>
          <a:xfrm flipH="1" rot="10800000">
            <a:off x="2284600" y="2767450"/>
            <a:ext cx="866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0" name="Google Shape;350;p44"/>
          <p:cNvCxnSpPr>
            <a:stCxn id="346" idx="3"/>
            <a:endCxn id="338" idx="1"/>
          </p:cNvCxnSpPr>
          <p:nvPr/>
        </p:nvCxnSpPr>
        <p:spPr>
          <a:xfrm flipH="1" rot="10800000">
            <a:off x="4725825" y="1628975"/>
            <a:ext cx="11592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44"/>
          <p:cNvCxnSpPr>
            <a:stCxn id="346" idx="3"/>
            <a:endCxn id="340" idx="1"/>
          </p:cNvCxnSpPr>
          <p:nvPr/>
        </p:nvCxnSpPr>
        <p:spPr>
          <a:xfrm flipH="1" rot="10800000">
            <a:off x="4725825" y="2314775"/>
            <a:ext cx="11592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44"/>
          <p:cNvCxnSpPr>
            <a:stCxn id="346" idx="3"/>
            <a:endCxn id="342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44"/>
          <p:cNvCxnSpPr>
            <a:stCxn id="346" idx="3"/>
            <a:endCxn id="344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rises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2" name="Google Shape;372;p45"/>
          <p:cNvCxnSpPr>
            <a:stCxn id="370" idx="3"/>
            <a:endCxn id="369" idx="1"/>
          </p:cNvCxnSpPr>
          <p:nvPr/>
        </p:nvCxnSpPr>
        <p:spPr>
          <a:xfrm flipH="1" rot="10800000">
            <a:off x="2284600" y="2767450"/>
            <a:ext cx="866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45"/>
          <p:cNvCxnSpPr>
            <a:stCxn id="369" idx="3"/>
            <a:endCxn id="361" idx="1"/>
          </p:cNvCxnSpPr>
          <p:nvPr/>
        </p:nvCxnSpPr>
        <p:spPr>
          <a:xfrm flipH="1" rot="10800000">
            <a:off x="4725825" y="1628975"/>
            <a:ext cx="11592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45"/>
          <p:cNvCxnSpPr>
            <a:stCxn id="369" idx="3"/>
            <a:endCxn id="363" idx="1"/>
          </p:cNvCxnSpPr>
          <p:nvPr/>
        </p:nvCxnSpPr>
        <p:spPr>
          <a:xfrm flipH="1" rot="10800000">
            <a:off x="4725825" y="2314775"/>
            <a:ext cx="11592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45"/>
          <p:cNvCxnSpPr>
            <a:stCxn id="369" idx="3"/>
            <a:endCxn id="365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p45"/>
          <p:cNvCxnSpPr>
            <a:stCxn id="369" idx="3"/>
            <a:endCxn id="367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Which approach will work better?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</a:t>
            </a:r>
            <a:endParaRPr b="0" i="0" sz="1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/>
        </p:nvSpPr>
        <p:spPr>
          <a:xfrm>
            <a:off x="5628900" y="2011350"/>
            <a:ext cx="351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b="0" i="0" sz="2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2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Let’s build a very simple Neural network</a:t>
            </a:r>
            <a:endParaRPr b="0" i="0" sz="2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 Input Layer, 1 Hidden Layer, 1 Output Layer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Input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08" name="Google Shape;408;p51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9" name="Google Shape;409;p51"/>
          <p:cNvSpPr txBox="1"/>
          <p:nvPr/>
        </p:nvSpPr>
        <p:spPr>
          <a:xfrm>
            <a:off x="1161700" y="77530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6"/>
          <p:cNvGraphicFramePr/>
          <p:nvPr/>
        </p:nvGraphicFramePr>
        <p:xfrm>
          <a:off x="512363" y="8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794325"/>
                <a:gridCol w="1173775"/>
                <a:gridCol w="742525"/>
                <a:gridCol w="591350"/>
                <a:gridCol w="595200"/>
                <a:gridCol w="703675"/>
                <a:gridCol w="859650"/>
                <a:gridCol w="614550"/>
                <a:gridCol w="720175"/>
                <a:gridCol w="540650"/>
                <a:gridCol w="7833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1007331" y="42307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15" name="Google Shape;415;p52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6" name="Google Shape;416;p5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Size of the input vector?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23" name="Google Shape;423;p53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24" name="Google Shape;424;p5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1862950" y="43568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31" name="Google Shape;431;p54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32" name="Google Shape;432;p54"/>
          <p:cNvSpPr txBox="1"/>
          <p:nvPr/>
        </p:nvSpPr>
        <p:spPr>
          <a:xfrm>
            <a:off x="1161700" y="73117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Assume we have 10000 words vocabulary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805600" y="2439363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1" i="0" sz="10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Hidden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45" name="Google Shape;445;p56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6" name="Google Shape;446;p56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6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6"/>
          <p:cNvSpPr txBox="1"/>
          <p:nvPr/>
        </p:nvSpPr>
        <p:spPr>
          <a:xfrm>
            <a:off x="4961725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neurons in hidden layer?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53" name="Google Shape;453;p56"/>
          <p:cNvCxnSpPr>
            <a:endCxn id="447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56"/>
          <p:cNvCxnSpPr>
            <a:endCxn id="448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56"/>
          <p:cNvCxnSpPr>
            <a:endCxn id="449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56"/>
          <p:cNvCxnSpPr>
            <a:endCxn id="450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56"/>
          <p:cNvCxnSpPr>
            <a:endCxn id="451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p56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64" name="Google Shape;464;p57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5" name="Google Shape;465;p5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6" name="Google Shape;466;p5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have 50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b="0" i="0" lang="en" sz="1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(or whatever you like)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72" name="Google Shape;472;p57"/>
          <p:cNvCxnSpPr>
            <a:endCxn id="46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57"/>
          <p:cNvCxnSpPr>
            <a:endCxn id="46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4" name="Google Shape;474;p57"/>
          <p:cNvCxnSpPr>
            <a:endCxn id="46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57"/>
          <p:cNvCxnSpPr>
            <a:endCxn id="46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57"/>
          <p:cNvCxnSpPr>
            <a:endCxn id="47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5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3440525" y="6940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1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84" name="Google Shape;484;p58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85" name="Google Shape;485;p5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hidden layer outputs for each Word?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92" name="Google Shape;492;p58"/>
          <p:cNvCxnSpPr>
            <a:endCxn id="48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3" name="Google Shape;493;p58"/>
          <p:cNvCxnSpPr>
            <a:endCxn id="48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p58"/>
          <p:cNvCxnSpPr>
            <a:endCxn id="48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58"/>
          <p:cNvCxnSpPr>
            <a:endCxn id="48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58"/>
          <p:cNvCxnSpPr>
            <a:endCxn id="49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5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04" name="Google Shape;504;p59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5" name="Google Shape;505;p5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6" name="Google Shape;506;p5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number of neurons in hidden layer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12" name="Google Shape;512;p59"/>
          <p:cNvCxnSpPr>
            <a:endCxn id="50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59"/>
          <p:cNvCxnSpPr>
            <a:endCxn id="50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59"/>
          <p:cNvCxnSpPr>
            <a:endCxn id="50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59"/>
          <p:cNvCxnSpPr>
            <a:endCxn id="50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59"/>
          <p:cNvCxnSpPr>
            <a:endCxn id="51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7" name="Google Shape;517;p5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8" name="Google Shape;518;p5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Output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29" name="Google Shape;529;p61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0" name="Google Shape;530;p61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" name="Google Shape;531;p61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1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61"/>
          <p:cNvCxnSpPr>
            <a:endCxn id="531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61"/>
          <p:cNvCxnSpPr>
            <a:endCxn id="532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61"/>
          <p:cNvCxnSpPr>
            <a:endCxn id="533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61"/>
          <p:cNvCxnSpPr>
            <a:endCxn id="534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61"/>
          <p:cNvCxnSpPr>
            <a:endCxn id="535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p61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2" name="Google Shape;542;p61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8" name="Google Shape;548;p61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0" name="Google Shape;550;p61"/>
          <p:cNvCxnSpPr>
            <a:stCxn id="531" idx="6"/>
            <a:endCxn id="543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61"/>
          <p:cNvCxnSpPr>
            <a:stCxn id="532" idx="6"/>
            <a:endCxn id="543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61"/>
          <p:cNvCxnSpPr>
            <a:stCxn id="533" idx="6"/>
            <a:endCxn id="543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3" name="Google Shape;553;p61"/>
          <p:cNvCxnSpPr>
            <a:stCxn id="534" idx="6"/>
            <a:endCxn id="543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4" name="Google Shape;554;p61"/>
          <p:cNvCxnSpPr>
            <a:stCxn id="535" idx="6"/>
            <a:endCxn id="543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61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Outputs?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56" name="Google Shape;556;p61"/>
          <p:cNvCxnSpPr>
            <a:stCxn id="531" idx="6"/>
            <a:endCxn id="544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7" name="Google Shape;557;p61"/>
          <p:cNvCxnSpPr>
            <a:stCxn id="532" idx="6"/>
            <a:endCxn id="544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8" name="Google Shape;558;p61"/>
          <p:cNvCxnSpPr>
            <a:stCxn id="533" idx="6"/>
            <a:endCxn id="544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9" name="Google Shape;559;p61"/>
          <p:cNvCxnSpPr>
            <a:stCxn id="534" idx="6"/>
            <a:endCxn id="544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61"/>
          <p:cNvCxnSpPr>
            <a:stCxn id="535" idx="6"/>
            <a:endCxn id="544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61"/>
          <p:cNvCxnSpPr>
            <a:stCxn id="531" idx="6"/>
            <a:endCxn id="545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2" name="Google Shape;562;p61"/>
          <p:cNvCxnSpPr>
            <a:stCxn id="531" idx="6"/>
            <a:endCxn id="546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3" name="Google Shape;563;p61"/>
          <p:cNvCxnSpPr>
            <a:stCxn id="532" idx="6"/>
            <a:endCxn id="545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4" name="Google Shape;564;p61"/>
          <p:cNvCxnSpPr>
            <a:stCxn id="532" idx="6"/>
            <a:endCxn id="546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61"/>
          <p:cNvCxnSpPr>
            <a:stCxn id="534" idx="6"/>
            <a:endCxn id="545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61"/>
          <p:cNvCxnSpPr>
            <a:stCxn id="534" idx="6"/>
            <a:endCxn id="546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7" name="Google Shape;567;p61"/>
          <p:cNvCxnSpPr>
            <a:stCxn id="535" idx="6"/>
            <a:endCxn id="545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8" name="Google Shape;568;p61"/>
          <p:cNvCxnSpPr>
            <a:stCxn id="535" idx="6"/>
            <a:endCxn id="546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7"/>
          <p:cNvGraphicFramePr/>
          <p:nvPr/>
        </p:nvGraphicFramePr>
        <p:xfrm>
          <a:off x="512363" y="8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794325"/>
                <a:gridCol w="1173775"/>
                <a:gridCol w="742525"/>
                <a:gridCol w="591350"/>
                <a:gridCol w="595200"/>
                <a:gridCol w="703675"/>
                <a:gridCol w="859650"/>
                <a:gridCol w="614550"/>
                <a:gridCol w="720175"/>
                <a:gridCol w="540650"/>
                <a:gridCol w="7833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944106" y="42447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74" name="Google Shape;574;p62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75" name="Google Shape;575;p6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2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2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2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62"/>
          <p:cNvCxnSpPr>
            <a:endCxn id="57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62"/>
          <p:cNvCxnSpPr>
            <a:endCxn id="57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62"/>
          <p:cNvCxnSpPr>
            <a:endCxn id="57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62"/>
          <p:cNvCxnSpPr>
            <a:endCxn id="57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p62"/>
          <p:cNvCxnSpPr>
            <a:endCxn id="58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62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7" name="Google Shape;587;p62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8" name="Google Shape;588;p62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2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2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3" name="Google Shape;593;p62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4" name="Google Shape;594;p62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95" name="Google Shape;595;p62"/>
          <p:cNvCxnSpPr>
            <a:stCxn id="576" idx="6"/>
            <a:endCxn id="588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6" name="Google Shape;596;p62"/>
          <p:cNvCxnSpPr>
            <a:stCxn id="577" idx="6"/>
            <a:endCxn id="588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62"/>
          <p:cNvCxnSpPr>
            <a:stCxn id="578" idx="6"/>
            <a:endCxn id="588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8" name="Google Shape;598;p62"/>
          <p:cNvCxnSpPr>
            <a:stCxn id="579" idx="6"/>
            <a:endCxn id="588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9" name="Google Shape;599;p62"/>
          <p:cNvCxnSpPr>
            <a:stCxn id="580" idx="6"/>
            <a:endCxn id="588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0" name="Google Shape;600;p62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01" name="Google Shape;601;p62"/>
          <p:cNvCxnSpPr>
            <a:stCxn id="576" idx="6"/>
            <a:endCxn id="589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62"/>
          <p:cNvCxnSpPr>
            <a:stCxn id="577" idx="6"/>
            <a:endCxn id="589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62"/>
          <p:cNvCxnSpPr>
            <a:stCxn id="578" idx="6"/>
            <a:endCxn id="589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62"/>
          <p:cNvCxnSpPr>
            <a:stCxn id="579" idx="6"/>
            <a:endCxn id="589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62"/>
          <p:cNvCxnSpPr>
            <a:stCxn id="580" idx="6"/>
            <a:endCxn id="589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62"/>
          <p:cNvCxnSpPr>
            <a:stCxn id="576" idx="6"/>
            <a:endCxn id="590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62"/>
          <p:cNvCxnSpPr>
            <a:stCxn id="576" idx="6"/>
            <a:endCxn id="591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8" name="Google Shape;608;p62"/>
          <p:cNvCxnSpPr>
            <a:stCxn id="577" idx="6"/>
            <a:endCxn id="590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9" name="Google Shape;609;p62"/>
          <p:cNvCxnSpPr>
            <a:stCxn id="577" idx="6"/>
            <a:endCxn id="591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0" name="Google Shape;610;p62"/>
          <p:cNvCxnSpPr>
            <a:stCxn id="579" idx="6"/>
            <a:endCxn id="590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62"/>
          <p:cNvCxnSpPr>
            <a:stCxn id="579" idx="6"/>
            <a:endCxn id="591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62"/>
          <p:cNvCxnSpPr>
            <a:stCxn id="580" idx="6"/>
            <a:endCxn id="590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62"/>
          <p:cNvCxnSpPr>
            <a:stCxn id="580" idx="6"/>
            <a:endCxn id="591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19" name="Google Shape;619;p63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20" name="Google Shape;620;p6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21" name="Google Shape;621;p63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3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63"/>
          <p:cNvCxnSpPr>
            <a:endCxn id="621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63"/>
          <p:cNvCxnSpPr>
            <a:endCxn id="622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8" name="Google Shape;628;p63"/>
          <p:cNvCxnSpPr>
            <a:endCxn id="623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63"/>
          <p:cNvCxnSpPr>
            <a:endCxn id="624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63"/>
          <p:cNvCxnSpPr>
            <a:endCxn id="625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63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2" name="Google Shape;632;p63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3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40" name="Google Shape;640;p63"/>
          <p:cNvCxnSpPr>
            <a:stCxn id="621" idx="6"/>
            <a:endCxn id="633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p63"/>
          <p:cNvCxnSpPr>
            <a:stCxn id="622" idx="6"/>
            <a:endCxn id="633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63"/>
          <p:cNvCxnSpPr>
            <a:stCxn id="623" idx="6"/>
            <a:endCxn id="633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63"/>
          <p:cNvCxnSpPr>
            <a:stCxn id="624" idx="6"/>
            <a:endCxn id="633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63"/>
          <p:cNvCxnSpPr>
            <a:stCxn id="625" idx="6"/>
            <a:endCxn id="633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63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46" name="Google Shape;646;p63"/>
          <p:cNvCxnSpPr>
            <a:stCxn id="621" idx="6"/>
            <a:endCxn id="634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63"/>
          <p:cNvCxnSpPr>
            <a:stCxn id="622" idx="6"/>
            <a:endCxn id="634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63"/>
          <p:cNvCxnSpPr>
            <a:stCxn id="623" idx="6"/>
            <a:endCxn id="634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9" name="Google Shape;649;p63"/>
          <p:cNvCxnSpPr>
            <a:stCxn id="624" idx="6"/>
            <a:endCxn id="634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0" name="Google Shape;650;p63"/>
          <p:cNvCxnSpPr>
            <a:stCxn id="625" idx="6"/>
            <a:endCxn id="634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63"/>
          <p:cNvCxnSpPr>
            <a:stCxn id="621" idx="6"/>
            <a:endCxn id="635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63"/>
          <p:cNvCxnSpPr>
            <a:stCxn id="621" idx="6"/>
            <a:endCxn id="636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63"/>
          <p:cNvCxnSpPr>
            <a:stCxn id="622" idx="6"/>
            <a:endCxn id="635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4" name="Google Shape;654;p63"/>
          <p:cNvCxnSpPr>
            <a:stCxn id="622" idx="6"/>
            <a:endCxn id="636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63"/>
          <p:cNvCxnSpPr>
            <a:stCxn id="624" idx="6"/>
            <a:endCxn id="635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63"/>
          <p:cNvCxnSpPr>
            <a:stCxn id="624" idx="6"/>
            <a:endCxn id="636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7" name="Google Shape;657;p63"/>
          <p:cNvCxnSpPr>
            <a:stCxn id="625" idx="6"/>
            <a:endCxn id="635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8" name="Google Shape;658;p63"/>
          <p:cNvCxnSpPr>
            <a:stCxn id="625" idx="6"/>
            <a:endCxn id="636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64" name="Google Shape;664;p64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65" name="Google Shape;665;p64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64"/>
          <p:cNvCxnSpPr>
            <a:endCxn id="66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2" name="Google Shape;672;p64"/>
          <p:cNvCxnSpPr>
            <a:endCxn id="66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3" name="Google Shape;673;p64"/>
          <p:cNvCxnSpPr>
            <a:endCxn id="66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4" name="Google Shape;674;p64"/>
          <p:cNvCxnSpPr>
            <a:endCxn id="66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5" name="Google Shape;675;p64"/>
          <p:cNvCxnSpPr>
            <a:endCxn id="67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6" name="Google Shape;676;p64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4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4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3" name="Google Shape;683;p64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4" name="Google Shape;684;p64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85" name="Google Shape;685;p64"/>
          <p:cNvCxnSpPr>
            <a:stCxn id="666" idx="6"/>
            <a:endCxn id="678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6" name="Google Shape;686;p64"/>
          <p:cNvCxnSpPr>
            <a:stCxn id="667" idx="6"/>
            <a:endCxn id="678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7" name="Google Shape;687;p64"/>
          <p:cNvCxnSpPr>
            <a:stCxn id="668" idx="6"/>
            <a:endCxn id="678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8" name="Google Shape;688;p64"/>
          <p:cNvCxnSpPr>
            <a:stCxn id="669" idx="6"/>
            <a:endCxn id="678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9" name="Google Shape;689;p64"/>
          <p:cNvCxnSpPr>
            <a:stCxn id="670" idx="6"/>
            <a:endCxn id="678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64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91" name="Google Shape;691;p64"/>
          <p:cNvCxnSpPr>
            <a:stCxn id="666" idx="6"/>
            <a:endCxn id="679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64"/>
          <p:cNvCxnSpPr>
            <a:stCxn id="667" idx="6"/>
            <a:endCxn id="679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64"/>
          <p:cNvCxnSpPr>
            <a:stCxn id="668" idx="6"/>
            <a:endCxn id="679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64"/>
          <p:cNvCxnSpPr>
            <a:stCxn id="669" idx="6"/>
            <a:endCxn id="679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64"/>
          <p:cNvCxnSpPr>
            <a:stCxn id="670" idx="6"/>
            <a:endCxn id="679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64"/>
          <p:cNvCxnSpPr>
            <a:stCxn id="666" idx="6"/>
            <a:endCxn id="680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64"/>
          <p:cNvCxnSpPr>
            <a:stCxn id="666" idx="6"/>
            <a:endCxn id="681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8" name="Google Shape;698;p64"/>
          <p:cNvCxnSpPr>
            <a:stCxn id="667" idx="6"/>
            <a:endCxn id="680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9" name="Google Shape;699;p64"/>
          <p:cNvCxnSpPr>
            <a:stCxn id="667" idx="6"/>
            <a:endCxn id="681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0" name="Google Shape;700;p64"/>
          <p:cNvCxnSpPr>
            <a:stCxn id="669" idx="6"/>
            <a:endCxn id="680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1" name="Google Shape;701;p64"/>
          <p:cNvCxnSpPr>
            <a:stCxn id="669" idx="6"/>
            <a:endCxn id="681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64"/>
          <p:cNvCxnSpPr>
            <a:stCxn id="670" idx="6"/>
            <a:endCxn id="680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64"/>
          <p:cNvCxnSpPr>
            <a:stCxn id="670" idx="6"/>
            <a:endCxn id="681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" name="Google Shape;704;p64"/>
          <p:cNvSpPr txBox="1"/>
          <p:nvPr/>
        </p:nvSpPr>
        <p:spPr>
          <a:xfrm>
            <a:off x="6759000" y="31981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NEGATIVE SAMPLING</a:t>
            </a:r>
            <a:endParaRPr b="0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/>
        </p:nvSpPr>
        <p:spPr>
          <a:xfrm>
            <a:off x="556950" y="441675"/>
            <a:ext cx="80301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Negative Sampling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a few weights are updated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0" name="Google Shape;710;p65"/>
          <p:cNvSpPr txBox="1"/>
          <p:nvPr/>
        </p:nvSpPr>
        <p:spPr>
          <a:xfrm>
            <a:off x="2001125" y="1415150"/>
            <a:ext cx="5545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Weights corresponding to Positive outputs (Window Size)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Very small number of weights for Negative output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AutoNum type="alphaL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5-20 for small datasets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AutoNum type="alphaL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2-5 for Large dataset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What happens after training?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21" name="Google Shape;721;p67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22" name="Google Shape;722;p6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67"/>
          <p:cNvCxnSpPr>
            <a:endCxn id="723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67"/>
          <p:cNvCxnSpPr>
            <a:endCxn id="724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0" name="Google Shape;730;p67"/>
          <p:cNvCxnSpPr>
            <a:endCxn id="725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1" name="Google Shape;731;p67"/>
          <p:cNvCxnSpPr>
            <a:endCxn id="726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2" name="Google Shape;732;p67"/>
          <p:cNvCxnSpPr>
            <a:endCxn id="727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3" name="Google Shape;733;p6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4" name="Google Shape;734;p67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5" name="Google Shape;735;p67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7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7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7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7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1" name="Google Shape;741;p67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2" name="Google Shape;742;p67"/>
          <p:cNvCxnSpPr>
            <a:stCxn id="723" idx="6"/>
            <a:endCxn id="735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3" name="Google Shape;743;p67"/>
          <p:cNvCxnSpPr>
            <a:stCxn id="724" idx="6"/>
            <a:endCxn id="735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p67"/>
          <p:cNvCxnSpPr>
            <a:stCxn id="725" idx="6"/>
            <a:endCxn id="735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67"/>
          <p:cNvCxnSpPr>
            <a:stCxn id="726" idx="6"/>
            <a:endCxn id="735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67"/>
          <p:cNvCxnSpPr>
            <a:stCxn id="727" idx="6"/>
            <a:endCxn id="735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7" name="Google Shape;747;p67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Layer is discarded</a:t>
            </a:r>
            <a:endParaRPr b="0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748" name="Google Shape;748;p67"/>
          <p:cNvCxnSpPr>
            <a:stCxn id="723" idx="6"/>
            <a:endCxn id="736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9" name="Google Shape;749;p67"/>
          <p:cNvCxnSpPr>
            <a:stCxn id="724" idx="6"/>
            <a:endCxn id="736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0" name="Google Shape;750;p67"/>
          <p:cNvCxnSpPr>
            <a:stCxn id="725" idx="6"/>
            <a:endCxn id="736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1" name="Google Shape;751;p67"/>
          <p:cNvCxnSpPr>
            <a:stCxn id="726" idx="6"/>
            <a:endCxn id="736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2" name="Google Shape;752;p67"/>
          <p:cNvCxnSpPr>
            <a:stCxn id="727" idx="6"/>
            <a:endCxn id="736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3" name="Google Shape;753;p67"/>
          <p:cNvCxnSpPr>
            <a:stCxn id="723" idx="6"/>
            <a:endCxn id="737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p67"/>
          <p:cNvCxnSpPr>
            <a:stCxn id="723" idx="6"/>
            <a:endCxn id="738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5" name="Google Shape;755;p67"/>
          <p:cNvCxnSpPr>
            <a:stCxn id="724" idx="6"/>
            <a:endCxn id="737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6" name="Google Shape;756;p67"/>
          <p:cNvCxnSpPr>
            <a:stCxn id="724" idx="6"/>
            <a:endCxn id="738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7" name="Google Shape;757;p67"/>
          <p:cNvCxnSpPr>
            <a:stCxn id="726" idx="6"/>
            <a:endCxn id="737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8" name="Google Shape;758;p67"/>
          <p:cNvCxnSpPr>
            <a:stCxn id="726" idx="6"/>
            <a:endCxn id="738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9" name="Google Shape;759;p67"/>
          <p:cNvCxnSpPr>
            <a:stCxn id="727" idx="6"/>
            <a:endCxn id="737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0" name="Google Shape;760;p67"/>
          <p:cNvCxnSpPr>
            <a:stCxn id="727" idx="6"/>
            <a:endCxn id="738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1" name="Google Shape;761;p67"/>
          <p:cNvCxnSpPr/>
          <p:nvPr/>
        </p:nvCxnSpPr>
        <p:spPr>
          <a:xfrm>
            <a:off x="4639225" y="542075"/>
            <a:ext cx="1809000" cy="4053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67"/>
          <p:cNvCxnSpPr/>
          <p:nvPr/>
        </p:nvCxnSpPr>
        <p:spPr>
          <a:xfrm flipH="1">
            <a:off x="4538300" y="510575"/>
            <a:ext cx="2143200" cy="4021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68" name="Google Shape;768;p68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69" name="Google Shape;769;p6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70" name="Google Shape;770;p6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68"/>
          <p:cNvCxnSpPr>
            <a:endCxn id="770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6" name="Google Shape;776;p68"/>
          <p:cNvCxnSpPr>
            <a:endCxn id="771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7" name="Google Shape;777;p68"/>
          <p:cNvCxnSpPr>
            <a:endCxn id="772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68"/>
          <p:cNvCxnSpPr>
            <a:endCxn id="773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9" name="Google Shape;779;p68"/>
          <p:cNvCxnSpPr>
            <a:endCxn id="774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0" name="Google Shape;780;p6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Google Shape;781;p6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2" name="Google Shape;782;p68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b="1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88" name="Google Shape;788;p69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89" name="Google Shape;789;p6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5" name="Google Shape;795;p69"/>
          <p:cNvCxnSpPr>
            <a:endCxn id="790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p69"/>
          <p:cNvCxnSpPr>
            <a:endCxn id="791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p69"/>
          <p:cNvCxnSpPr>
            <a:endCxn id="792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8" name="Google Shape;798;p69"/>
          <p:cNvCxnSpPr>
            <a:endCxn id="793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9" name="Google Shape;799;p69"/>
          <p:cNvCxnSpPr>
            <a:endCxn id="794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0" name="Google Shape;800;p6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1" name="Google Shape;801;p6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p69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b="1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03" name="Google Shape;803;p69"/>
          <p:cNvSpPr/>
          <p:nvPr/>
        </p:nvSpPr>
        <p:spPr>
          <a:xfrm>
            <a:off x="5805350" y="2735625"/>
            <a:ext cx="491700" cy="47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5172525" y="36390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Embedding Size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805" name="Google Shape;805;p69"/>
          <p:cNvCxnSpPr>
            <a:stCxn id="804" idx="0"/>
            <a:endCxn id="803" idx="4"/>
          </p:cNvCxnSpPr>
          <p:nvPr/>
        </p:nvCxnSpPr>
        <p:spPr>
          <a:xfrm rot="10800000">
            <a:off x="6051075" y="3208525"/>
            <a:ext cx="1395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This is how we convert words into numbers…</a:t>
            </a:r>
            <a:endParaRPr b="0" i="0" sz="18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and discover semantic relationships between words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/>
          <p:nvPr/>
        </p:nvSpPr>
        <p:spPr>
          <a:xfrm>
            <a:off x="944100" y="2049700"/>
            <a:ext cx="72558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Building Word2Vec Model</a:t>
            </a:r>
            <a:endParaRPr b="1" i="0" sz="2400" u="none" cap="none" strike="noStrike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gensim</a:t>
            </a:r>
            <a:endParaRPr b="1" i="0" sz="1400" u="none" cap="none" strike="noStrike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18"/>
          <p:cNvGraphicFramePr/>
          <p:nvPr/>
        </p:nvGraphicFramePr>
        <p:xfrm>
          <a:off x="869588" y="70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724425"/>
                <a:gridCol w="1070500"/>
                <a:gridCol w="677175"/>
                <a:gridCol w="539325"/>
                <a:gridCol w="542825"/>
                <a:gridCol w="641750"/>
                <a:gridCol w="784000"/>
                <a:gridCol w="560475"/>
                <a:gridCol w="656800"/>
                <a:gridCol w="493075"/>
                <a:gridCol w="7144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18"/>
          <p:cNvSpPr txBox="1"/>
          <p:nvPr/>
        </p:nvSpPr>
        <p:spPr>
          <a:xfrm>
            <a:off x="1019581" y="4394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encoding</a:t>
            </a:r>
            <a:endParaRPr b="0" i="0" sz="3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2"/>
          <p:cNvSpPr/>
          <p:nvPr/>
        </p:nvSpPr>
        <p:spPr>
          <a:xfrm>
            <a:off x="1883600" y="3338400"/>
            <a:ext cx="5696700" cy="1009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Windows, you may need to install numpy package with MKL which can be downloaded from the following URL: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http://www.lfd.uci.edu/~gohlke/pythonlibs/#numpy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2"/>
          <p:cNvSpPr txBox="1"/>
          <p:nvPr/>
        </p:nvSpPr>
        <p:spPr>
          <a:xfrm>
            <a:off x="716900" y="441675"/>
            <a:ext cx="80301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Installing gensim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2" name="Google Shape;822;p72"/>
          <p:cNvSpPr txBox="1"/>
          <p:nvPr/>
        </p:nvSpPr>
        <p:spPr>
          <a:xfrm>
            <a:off x="1883600" y="1485900"/>
            <a:ext cx="4502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pip install gensim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19"/>
          <p:cNvGraphicFramePr/>
          <p:nvPr/>
        </p:nvGraphicFramePr>
        <p:xfrm>
          <a:off x="869588" y="12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46900"/>
                <a:gridCol w="948025"/>
                <a:gridCol w="677175"/>
                <a:gridCol w="539325"/>
                <a:gridCol w="542825"/>
                <a:gridCol w="641750"/>
                <a:gridCol w="701700"/>
                <a:gridCol w="642775"/>
                <a:gridCol w="656800"/>
                <a:gridCol w="493075"/>
                <a:gridCol w="7144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p19"/>
          <p:cNvSpPr/>
          <p:nvPr/>
        </p:nvSpPr>
        <p:spPr>
          <a:xfrm>
            <a:off x="2757563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733038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007331" y="44593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Matrix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869588" y="13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{B0C42B83-5CF3-40B4-B742-41AD1B30D129}</a:tableStyleId>
              </a:tblPr>
              <a:tblGrid>
                <a:gridCol w="846900"/>
                <a:gridCol w="948025"/>
                <a:gridCol w="677175"/>
                <a:gridCol w="539325"/>
                <a:gridCol w="542825"/>
                <a:gridCol w="641750"/>
                <a:gridCol w="711975"/>
                <a:gridCol w="632500"/>
                <a:gridCol w="656800"/>
                <a:gridCol w="575375"/>
                <a:gridCol w="6321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0"/>
          <p:cNvSpPr txBox="1"/>
          <p:nvPr/>
        </p:nvSpPr>
        <p:spPr>
          <a:xfrm>
            <a:off x="943381" y="3251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-&gt; 5 x 9 matrix</a:t>
            </a:r>
            <a:endParaRPr b="0" i="0" sz="1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2820775" y="577000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2796275" y="281675"/>
            <a:ext cx="3653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6591000" y="1858525"/>
            <a:ext cx="25530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Discovering relationships between Words</a:t>
            </a:r>
            <a:endParaRPr b="0" i="0" sz="24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47813"/>
            <a:ext cx="5683376" cy="44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